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F077"/>
    <a:srgbClr val="E2F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614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48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26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openxmlformats.org/officeDocument/2006/relationships/image" Target="../media/image26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25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26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26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sky&#10;&#10;AI-generated content may be incorrect.">
            <a:extLst>
              <a:ext uri="{FF2B5EF4-FFF2-40B4-BE49-F238E27FC236}">
                <a16:creationId xmlns:a16="http://schemas.microsoft.com/office/drawing/2014/main" id="{B7DA7A32-34E1-1FFE-A4EB-C6624E8C4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796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9" y="363549"/>
            <a:ext cx="882743" cy="882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221" y="430971"/>
            <a:ext cx="662057" cy="66205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576" y="1258576"/>
            <a:ext cx="816599" cy="81659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3919" y="1237169"/>
            <a:ext cx="1049913" cy="104991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792" y="4818167"/>
            <a:ext cx="793540" cy="79354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4001" y="4709501"/>
            <a:ext cx="915623" cy="915623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3759" y="5252633"/>
            <a:ext cx="877108" cy="87710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1133" y="5252633"/>
            <a:ext cx="877108" cy="87710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7500" y="571500"/>
            <a:ext cx="571500" cy="571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3713" y="723900"/>
            <a:ext cx="219075" cy="2667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2537" y="845218"/>
            <a:ext cx="571500" cy="5715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6849" y="971550"/>
            <a:ext cx="142875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05000" y="5143500"/>
            <a:ext cx="571500" cy="5715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1212" y="5295900"/>
            <a:ext cx="219075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15500" y="5143500"/>
            <a:ext cx="571500" cy="5715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06000" y="5295900"/>
            <a:ext cx="190500" cy="2667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43500" y="2590800"/>
            <a:ext cx="1905000" cy="381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06999" y="3703782"/>
            <a:ext cx="952500" cy="9525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59424" y="3836170"/>
            <a:ext cx="247650" cy="3429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82492" y="3662953"/>
            <a:ext cx="952500" cy="9525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15867" y="3823838"/>
            <a:ext cx="285750" cy="3429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48220" y="3702820"/>
            <a:ext cx="952500" cy="9525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08195" y="3898865"/>
            <a:ext cx="247650" cy="342900"/>
          </a:xfrm>
          <a:prstGeom prst="rect">
            <a:avLst/>
          </a:prstGeom>
        </p:spPr>
      </p:pic>
      <p:sp>
        <p:nvSpPr>
          <p:cNvPr id="26" name="Text 0"/>
          <p:cNvSpPr/>
          <p:nvPr/>
        </p:nvSpPr>
        <p:spPr>
          <a:xfrm>
            <a:off x="707231" y="1323975"/>
            <a:ext cx="10777389" cy="12382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4500" b="1" dirty="0"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Gamificação como Ferramenta de Aprendizagem</a:t>
            </a:r>
            <a:endParaRPr lang="en-US" sz="4500" dirty="0"/>
          </a:p>
        </p:txBody>
      </p:sp>
      <p:sp>
        <p:nvSpPr>
          <p:cNvPr id="27" name="Text 1"/>
          <p:cNvSpPr/>
          <p:nvPr/>
        </p:nvSpPr>
        <p:spPr>
          <a:xfrm>
            <a:off x="1377192" y="2807789"/>
            <a:ext cx="9563100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dirty="0"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Transformando a experiência educacional em algo envolvente, divertido e eficaz para todas as idades</a:t>
            </a:r>
            <a:endParaRPr lang="en-US" sz="2400" dirty="0"/>
          </a:p>
        </p:txBody>
      </p:sp>
      <p:sp>
        <p:nvSpPr>
          <p:cNvPr id="28" name="Text 2"/>
          <p:cNvSpPr/>
          <p:nvPr/>
        </p:nvSpPr>
        <p:spPr>
          <a:xfrm>
            <a:off x="3880827" y="4236863"/>
            <a:ext cx="88136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Crianças</a:t>
            </a:r>
            <a:endParaRPr lang="en-US" sz="1200" dirty="0"/>
          </a:p>
        </p:txBody>
      </p:sp>
      <p:sp>
        <p:nvSpPr>
          <p:cNvPr id="29" name="Text 3"/>
          <p:cNvSpPr/>
          <p:nvPr/>
        </p:nvSpPr>
        <p:spPr>
          <a:xfrm>
            <a:off x="5765425" y="4187697"/>
            <a:ext cx="891034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Adolescentes</a:t>
            </a:r>
            <a:endParaRPr lang="en-US" sz="1100" dirty="0"/>
          </a:p>
        </p:txBody>
      </p:sp>
      <p:sp>
        <p:nvSpPr>
          <p:cNvPr id="30" name="Text 4"/>
          <p:cNvSpPr/>
          <p:nvPr/>
        </p:nvSpPr>
        <p:spPr>
          <a:xfrm>
            <a:off x="8321874" y="4197481"/>
            <a:ext cx="667941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Idosos</a:t>
            </a:r>
            <a:endParaRPr lang="en-US" sz="1200" dirty="0"/>
          </a:p>
        </p:txBody>
      </p:sp>
      <p:sp>
        <p:nvSpPr>
          <p:cNvPr id="31" name="Text 5"/>
          <p:cNvSpPr/>
          <p:nvPr/>
        </p:nvSpPr>
        <p:spPr>
          <a:xfrm>
            <a:off x="10096500" y="6572250"/>
            <a:ext cx="2515672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Data: 2025-11-06 | Página 01/08</a:t>
            </a:r>
            <a:endParaRPr lang="en-US" sz="1050" dirty="0"/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E2D8BF24-0AD4-DD4A-C19F-EC4E3B8FCDF4}"/>
              </a:ext>
            </a:extLst>
          </p:cNvPr>
          <p:cNvSpPr/>
          <p:nvPr/>
        </p:nvSpPr>
        <p:spPr>
          <a:xfrm>
            <a:off x="3429000" y="5081587"/>
            <a:ext cx="5357813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 err="1"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Turma</a:t>
            </a:r>
            <a:r>
              <a:rPr lang="en-US" sz="2000" dirty="0"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TP1-2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latin typeface="ui-sans-serif" pitchFamily="34" charset="0"/>
                <a:ea typeface="ui-sans-serif" pitchFamily="34" charset="-122"/>
              </a:rPr>
              <a:t>George Freitas - 115753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latin typeface="ui-sans-serif" pitchFamily="34" charset="0"/>
                <a:ea typeface="ui-sans-serif" pitchFamily="34" charset="-122"/>
              </a:rPr>
              <a:t>Ana Loureiro - 104063</a:t>
            </a:r>
          </a:p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latin typeface="ui-sans-serif" pitchFamily="34" charset="0"/>
                <a:ea typeface="ui-sans-serif" pitchFamily="34" charset="-122"/>
              </a:rPr>
              <a:t>Pedro Costa - 112682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" y="762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5400"/>
            <a:ext cx="5334000" cy="40767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2647950"/>
            <a:ext cx="342900" cy="3429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" y="3467100"/>
            <a:ext cx="342900" cy="3429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288065"/>
            <a:ext cx="342900" cy="3429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120" y="1299028"/>
            <a:ext cx="2590800" cy="171087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007" y="1447800"/>
            <a:ext cx="257175" cy="304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1318078"/>
            <a:ext cx="2590800" cy="1710871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4497" y="1428750"/>
            <a:ext cx="257175" cy="304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4120" y="3508828"/>
            <a:ext cx="2590800" cy="1710872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37007" y="3623128"/>
            <a:ext cx="171450" cy="3048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4000" y="3486150"/>
            <a:ext cx="2590800" cy="1710871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8785" y="3623128"/>
            <a:ext cx="228600" cy="3048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1E40A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que é Gamificação?</a:t>
            </a:r>
            <a:endParaRPr lang="en-US" sz="2700" dirty="0"/>
          </a:p>
        </p:txBody>
      </p:sp>
      <p:sp>
        <p:nvSpPr>
          <p:cNvPr id="17" name="Text 1"/>
          <p:cNvSpPr/>
          <p:nvPr/>
        </p:nvSpPr>
        <p:spPr>
          <a:xfrm>
            <a:off x="685800" y="1581150"/>
            <a:ext cx="487680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b="1" dirty="0">
                <a:solidFill>
                  <a:srgbClr val="1D4ED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gamificação </a:t>
            </a:r>
            <a:r>
              <a:rPr lang="en-US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é a aplicação de elementos de </a:t>
            </a:r>
            <a:r>
              <a:rPr lang="en-US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jogos</a:t>
            </a:r>
            <a:r>
              <a:rPr lang="en-US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em contextos não lúdicos, como a educação.</a:t>
            </a:r>
            <a:endParaRPr lang="en-US" dirty="0"/>
          </a:p>
        </p:txBody>
      </p:sp>
      <p:sp>
        <p:nvSpPr>
          <p:cNvPr id="18" name="Text 2"/>
          <p:cNvSpPr/>
          <p:nvPr/>
        </p:nvSpPr>
        <p:spPr>
          <a:xfrm>
            <a:off x="1093470" y="2670810"/>
            <a:ext cx="451866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Elementos como pontos, recompensas, níveis e desafios</a:t>
            </a:r>
            <a:endParaRPr lang="en-US" sz="1600" dirty="0"/>
          </a:p>
        </p:txBody>
      </p:sp>
      <p:sp>
        <p:nvSpPr>
          <p:cNvPr id="19" name="Text 3"/>
          <p:cNvSpPr/>
          <p:nvPr/>
        </p:nvSpPr>
        <p:spPr>
          <a:xfrm>
            <a:off x="1093470" y="3508828"/>
            <a:ext cx="437769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Implementados em ambientes digitais e não-digitais</a:t>
            </a:r>
            <a:endParaRPr lang="en-US" sz="1600" dirty="0"/>
          </a:p>
        </p:txBody>
      </p:sp>
      <p:sp>
        <p:nvSpPr>
          <p:cNvPr id="20" name="Text 4"/>
          <p:cNvSpPr/>
          <p:nvPr/>
        </p:nvSpPr>
        <p:spPr>
          <a:xfrm>
            <a:off x="1066800" y="4251778"/>
            <a:ext cx="4513943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Transforma a experiência </a:t>
            </a: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educacional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mais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envolvente</a:t>
            </a:r>
            <a:endParaRPr lang="en-US" sz="1600" dirty="0"/>
          </a:p>
        </p:txBody>
      </p:sp>
      <p:sp>
        <p:nvSpPr>
          <p:cNvPr id="21" name="Text 5"/>
          <p:cNvSpPr/>
          <p:nvPr/>
        </p:nvSpPr>
        <p:spPr>
          <a:xfrm>
            <a:off x="6902768" y="1466850"/>
            <a:ext cx="1312545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Pontos</a:t>
            </a:r>
            <a:endParaRPr lang="en-US" sz="2000" dirty="0"/>
          </a:p>
        </p:txBody>
      </p:sp>
      <p:sp>
        <p:nvSpPr>
          <p:cNvPr id="22" name="Text 6"/>
          <p:cNvSpPr/>
          <p:nvPr/>
        </p:nvSpPr>
        <p:spPr>
          <a:xfrm>
            <a:off x="6484620" y="2114550"/>
            <a:ext cx="220980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Sistema de valorização do progresso e conquistas</a:t>
            </a:r>
            <a:endParaRPr lang="en-US" sz="1600" dirty="0"/>
          </a:p>
        </p:txBody>
      </p:sp>
      <p:sp>
        <p:nvSpPr>
          <p:cNvPr id="23" name="Text 7"/>
          <p:cNvSpPr/>
          <p:nvPr/>
        </p:nvSpPr>
        <p:spPr>
          <a:xfrm>
            <a:off x="9705974" y="1459230"/>
            <a:ext cx="1971675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Recompensas</a:t>
            </a:r>
            <a:endParaRPr lang="en-US" sz="2000" dirty="0"/>
          </a:p>
        </p:txBody>
      </p:sp>
      <p:sp>
        <p:nvSpPr>
          <p:cNvPr id="24" name="Text 8"/>
          <p:cNvSpPr/>
          <p:nvPr/>
        </p:nvSpPr>
        <p:spPr>
          <a:xfrm>
            <a:off x="9300210" y="1973580"/>
            <a:ext cx="2377440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Motivam a continuidade e reforçam comportamentos desejados</a:t>
            </a:r>
            <a:endParaRPr lang="en-US" sz="1600" dirty="0"/>
          </a:p>
        </p:txBody>
      </p:sp>
      <p:sp>
        <p:nvSpPr>
          <p:cNvPr id="25" name="Text 9"/>
          <p:cNvSpPr/>
          <p:nvPr/>
        </p:nvSpPr>
        <p:spPr>
          <a:xfrm>
            <a:off x="6852285" y="3676650"/>
            <a:ext cx="110109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Níveis</a:t>
            </a:r>
            <a:endParaRPr lang="en-US" sz="2000" dirty="0"/>
          </a:p>
        </p:txBody>
      </p:sp>
      <p:sp>
        <p:nvSpPr>
          <p:cNvPr id="26" name="Text 10"/>
          <p:cNvSpPr/>
          <p:nvPr/>
        </p:nvSpPr>
        <p:spPr>
          <a:xfrm>
            <a:off x="6484620" y="4175578"/>
            <a:ext cx="2209800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Demonstram progresso e estabelecem objetivos progressivos</a:t>
            </a:r>
            <a:endParaRPr lang="en-US" sz="1600" dirty="0"/>
          </a:p>
        </p:txBody>
      </p:sp>
      <p:sp>
        <p:nvSpPr>
          <p:cNvPr id="27" name="Text 11"/>
          <p:cNvSpPr/>
          <p:nvPr/>
        </p:nvSpPr>
        <p:spPr>
          <a:xfrm>
            <a:off x="9705974" y="3655513"/>
            <a:ext cx="124968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Desafios</a:t>
            </a:r>
            <a:endParaRPr lang="en-US" sz="2000" dirty="0"/>
          </a:p>
        </p:txBody>
      </p:sp>
      <p:sp>
        <p:nvSpPr>
          <p:cNvPr id="28" name="Text 12"/>
          <p:cNvSpPr/>
          <p:nvPr/>
        </p:nvSpPr>
        <p:spPr>
          <a:xfrm>
            <a:off x="9418320" y="4183198"/>
            <a:ext cx="220980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Estimulam a resolução de problemas e a persistência</a:t>
            </a:r>
            <a:endParaRPr lang="en-US" sz="1600" dirty="0"/>
          </a:p>
        </p:txBody>
      </p:sp>
      <p:sp>
        <p:nvSpPr>
          <p:cNvPr id="29" name="Text 13"/>
          <p:cNvSpPr/>
          <p:nvPr/>
        </p:nvSpPr>
        <p:spPr>
          <a:xfrm>
            <a:off x="11563350" y="6534150"/>
            <a:ext cx="468630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6B728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02/08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25" y="1838325"/>
            <a:ext cx="3555950" cy="30099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100" y="2002006"/>
            <a:ext cx="762000" cy="762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838" y="2204638"/>
            <a:ext cx="390525" cy="3810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169" y="1838325"/>
            <a:ext cx="3555950" cy="30099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851" y="2002006"/>
            <a:ext cx="762000" cy="7620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401" y="2171700"/>
            <a:ext cx="342900" cy="3810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701" y="1832560"/>
            <a:ext cx="3556099" cy="30099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75750" y="1954231"/>
            <a:ext cx="762000" cy="7620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42438" y="2144731"/>
            <a:ext cx="428625" cy="3810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5410200"/>
            <a:ext cx="11277600" cy="7620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169" y="5600700"/>
            <a:ext cx="214313" cy="381000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 err="1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Porque</a:t>
            </a:r>
            <a:r>
              <a:rPr lang="en-US" sz="2700" b="1" dirty="0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700" b="1" dirty="0" err="1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achamos</a:t>
            </a:r>
            <a:r>
              <a:rPr lang="en-US" sz="2700" b="1" dirty="0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</a:t>
            </a:r>
            <a:r>
              <a:rPr lang="en-US" sz="2700" b="1" dirty="0" err="1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Gamificação</a:t>
            </a:r>
            <a:r>
              <a:rPr lang="en-US" sz="2700" b="1" dirty="0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700" b="1" dirty="0" err="1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eficaz</a:t>
            </a:r>
            <a:r>
              <a:rPr lang="en-US" sz="2700" b="1" dirty="0">
                <a:solidFill>
                  <a:srgbClr val="16653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?</a:t>
            </a:r>
            <a:endParaRPr lang="en-US" sz="2700" dirty="0"/>
          </a:p>
        </p:txBody>
      </p:sp>
      <p:sp>
        <p:nvSpPr>
          <p:cNvPr id="17" name="Text 2"/>
          <p:cNvSpPr/>
          <p:nvPr/>
        </p:nvSpPr>
        <p:spPr>
          <a:xfrm>
            <a:off x="1132105" y="2795941"/>
            <a:ext cx="220599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Atrai a Atenção</a:t>
            </a:r>
            <a:endParaRPr lang="en-US" sz="1800" dirty="0"/>
          </a:p>
        </p:txBody>
      </p:sp>
      <p:sp>
        <p:nvSpPr>
          <p:cNvPr id="18" name="Text 3"/>
          <p:cNvSpPr/>
          <p:nvPr/>
        </p:nvSpPr>
        <p:spPr>
          <a:xfrm>
            <a:off x="685725" y="3253141"/>
            <a:ext cx="3098750" cy="914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Elementos de jogos capturam a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atenção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dos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estudantes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mantendo-os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focados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processo de aprendizagem e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interessados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nos conteúdos propostos.</a:t>
            </a:r>
            <a:endParaRPr lang="en-US" sz="1600" dirty="0"/>
          </a:p>
        </p:txBody>
      </p:sp>
      <p:sp>
        <p:nvSpPr>
          <p:cNvPr id="19" name="Text 4"/>
          <p:cNvSpPr/>
          <p:nvPr/>
        </p:nvSpPr>
        <p:spPr>
          <a:xfrm>
            <a:off x="4546550" y="2753729"/>
            <a:ext cx="3098750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Promove Aprendizagem Ativa</a:t>
            </a:r>
            <a:endParaRPr lang="en-US" sz="1800" dirty="0"/>
          </a:p>
        </p:txBody>
      </p:sp>
      <p:sp>
        <p:nvSpPr>
          <p:cNvPr id="20" name="Text 5"/>
          <p:cNvSpPr/>
          <p:nvPr/>
        </p:nvSpPr>
        <p:spPr>
          <a:xfrm>
            <a:off x="4553769" y="3364333"/>
            <a:ext cx="3098750" cy="914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Ao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envolver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estudantes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ativamente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no processo de aprendizagem, a gamificação transforma os alunos de receptores passivos para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participantes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ativos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600" dirty="0"/>
          </a:p>
        </p:txBody>
      </p:sp>
      <p:sp>
        <p:nvSpPr>
          <p:cNvPr id="21" name="Text 6"/>
          <p:cNvSpPr/>
          <p:nvPr/>
        </p:nvSpPr>
        <p:spPr>
          <a:xfrm>
            <a:off x="8562290" y="2789775"/>
            <a:ext cx="278892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Feedback Imediato</a:t>
            </a:r>
            <a:endParaRPr lang="en-US" sz="1800" dirty="0"/>
          </a:p>
        </p:txBody>
      </p:sp>
      <p:sp>
        <p:nvSpPr>
          <p:cNvPr id="22" name="Text 7"/>
          <p:cNvSpPr/>
          <p:nvPr/>
        </p:nvSpPr>
        <p:spPr>
          <a:xfrm>
            <a:off x="8407300" y="3253141"/>
            <a:ext cx="3098899" cy="914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Sistemas de feedback imediato permitem que os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estudantes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compreendam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seus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erros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prontamente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podendo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ajustar</a:t>
            </a:r>
            <a:r>
              <a:rPr lang="en-US" sz="16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as suas estratégias de aprendizagem em tempo real.</a:t>
            </a:r>
            <a:endParaRPr lang="en-US" sz="1600" dirty="0"/>
          </a:p>
        </p:txBody>
      </p:sp>
      <p:sp>
        <p:nvSpPr>
          <p:cNvPr id="23" name="Text 8"/>
          <p:cNvSpPr/>
          <p:nvPr/>
        </p:nvSpPr>
        <p:spPr>
          <a:xfrm>
            <a:off x="933450" y="5562600"/>
            <a:ext cx="106489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Resultado: </a:t>
            </a:r>
            <a:r>
              <a:rPr lang="en-US" sz="14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gamificação transforma a experiência educacional em algo mais interativo e recompensador, estimulando a </a:t>
            </a:r>
            <a:r>
              <a:rPr lang="en-US" sz="14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motivação</a:t>
            </a:r>
            <a:r>
              <a:rPr lang="en-US" sz="14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tornando o processo de aprendizagem mais envolvente e divertido</a:t>
            </a:r>
            <a:r>
              <a:rPr lang="en-US" sz="12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200" dirty="0"/>
          </a:p>
        </p:txBody>
      </p:sp>
      <p:sp>
        <p:nvSpPr>
          <p:cNvPr id="24" name="Text 9"/>
          <p:cNvSpPr/>
          <p:nvPr/>
        </p:nvSpPr>
        <p:spPr>
          <a:xfrm>
            <a:off x="11582400" y="6530340"/>
            <a:ext cx="438150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6B728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03/08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38300"/>
            <a:ext cx="6349901" cy="1447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" y="1828800"/>
            <a:ext cx="2286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238500"/>
            <a:ext cx="6349901" cy="13716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899660"/>
            <a:ext cx="6349901" cy="150114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2420" y="838200"/>
            <a:ext cx="3611880" cy="1970138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6B21A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Gamificação para Crianças (0-13 Anos)</a:t>
            </a:r>
            <a:endParaRPr lang="en-US" sz="2700" dirty="0"/>
          </a:p>
        </p:txBody>
      </p:sp>
      <p:sp>
        <p:nvSpPr>
          <p:cNvPr id="16" name="Text 1"/>
          <p:cNvSpPr/>
          <p:nvPr/>
        </p:nvSpPr>
        <p:spPr>
          <a:xfrm>
            <a:off x="457200" y="1181100"/>
            <a:ext cx="7619881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7E22C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Estratégias de </a:t>
            </a:r>
            <a:r>
              <a:rPr lang="en-US" sz="1800" b="1" dirty="0" err="1">
                <a:solidFill>
                  <a:srgbClr val="7E22C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gamificação</a:t>
            </a:r>
            <a:r>
              <a:rPr lang="en-US" sz="1800" b="1" dirty="0">
                <a:solidFill>
                  <a:srgbClr val="7E22C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800" b="1" dirty="0" err="1">
                <a:solidFill>
                  <a:srgbClr val="7E22C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pelos</a:t>
            </a:r>
            <a:r>
              <a:rPr lang="en-US" sz="1800" b="1" dirty="0">
                <a:solidFill>
                  <a:srgbClr val="7E22C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800" b="1" dirty="0" err="1">
                <a:solidFill>
                  <a:srgbClr val="7E22C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anos</a:t>
            </a:r>
            <a:endParaRPr lang="en-US" sz="1800" dirty="0"/>
          </a:p>
        </p:txBody>
      </p:sp>
      <p:sp>
        <p:nvSpPr>
          <p:cNvPr id="17" name="Text 2"/>
          <p:cNvSpPr/>
          <p:nvPr/>
        </p:nvSpPr>
        <p:spPr>
          <a:xfrm>
            <a:off x="990600" y="1847850"/>
            <a:ext cx="518922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(0-3 </a:t>
            </a:r>
            <a:r>
              <a:rPr lang="en-US" sz="1600" b="1" dirty="0" err="1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anos</a:t>
            </a:r>
            <a:r>
              <a:rPr lang="en-US" sz="16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Foco na Exploração Tátil e Visual</a:t>
            </a:r>
            <a:endParaRPr lang="en-US" sz="1600" dirty="0"/>
          </a:p>
        </p:txBody>
      </p:sp>
      <p:sp>
        <p:nvSpPr>
          <p:cNvPr id="18" name="Text 3"/>
          <p:cNvSpPr/>
          <p:nvPr/>
        </p:nvSpPr>
        <p:spPr>
          <a:xfrm>
            <a:off x="647700" y="2209800"/>
            <a:ext cx="5968901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Brincadeiras com cores vibrantes, sons variados e texturas diversas estimulam o desenvolvimento sensorial. Recompensas simples como aplausos ou músicas motivam a exploração.</a:t>
            </a:r>
            <a:endParaRPr lang="en-US" sz="1400" dirty="0"/>
          </a:p>
        </p:txBody>
      </p:sp>
      <p:sp>
        <p:nvSpPr>
          <p:cNvPr id="19" name="Text 4"/>
          <p:cNvSpPr/>
          <p:nvPr/>
        </p:nvSpPr>
        <p:spPr>
          <a:xfrm>
            <a:off x="1047750" y="3394710"/>
            <a:ext cx="461391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(4-6 </a:t>
            </a:r>
            <a:r>
              <a:rPr lang="en-US" sz="1600" b="1" dirty="0" err="1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anos</a:t>
            </a:r>
            <a:r>
              <a:rPr lang="en-US" sz="16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</a:t>
            </a:r>
            <a:r>
              <a:rPr lang="en-US" sz="1600" b="1" dirty="0" err="1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Narrativas</a:t>
            </a:r>
            <a:r>
              <a:rPr lang="en-US" sz="16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</a:t>
            </a:r>
            <a:r>
              <a:rPr lang="en-US" sz="1600" b="1" dirty="0" err="1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Recompensas</a:t>
            </a:r>
            <a:endParaRPr lang="en-US" sz="1600" dirty="0"/>
          </a:p>
        </p:txBody>
      </p:sp>
      <p:sp>
        <p:nvSpPr>
          <p:cNvPr id="20" name="Text 5"/>
          <p:cNvSpPr/>
          <p:nvPr/>
        </p:nvSpPr>
        <p:spPr>
          <a:xfrm>
            <a:off x="647700" y="3771900"/>
            <a:ext cx="59689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Histórias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envolventes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recompensas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simbólicas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como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autocolantes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ou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doces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por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bom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comportamento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ajudam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desenvolver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hábitos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 a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noção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esforço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leva a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resultados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positivos</a:t>
            </a:r>
            <a:r>
              <a:rPr lang="en-US" sz="14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400" dirty="0"/>
          </a:p>
        </p:txBody>
      </p:sp>
      <p:sp>
        <p:nvSpPr>
          <p:cNvPr id="21" name="Text 6"/>
          <p:cNvSpPr/>
          <p:nvPr/>
        </p:nvSpPr>
        <p:spPr>
          <a:xfrm>
            <a:off x="1019175" y="5033010"/>
            <a:ext cx="550926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(7-13 </a:t>
            </a:r>
            <a:r>
              <a:rPr lang="en-US" sz="16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anos</a:t>
            </a:r>
            <a:r>
              <a:rPr lang="en-US" sz="16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</a:t>
            </a:r>
            <a:r>
              <a:rPr lang="en-US" sz="16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Jogos</a:t>
            </a:r>
            <a:r>
              <a:rPr lang="en-US" sz="16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Educativos</a:t>
            </a:r>
            <a:r>
              <a:rPr lang="en-US" sz="16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Digitais</a:t>
            </a:r>
            <a:endParaRPr lang="en-US" sz="1600" dirty="0"/>
          </a:p>
        </p:txBody>
      </p:sp>
      <p:sp>
        <p:nvSpPr>
          <p:cNvPr id="22" name="Text 7"/>
          <p:cNvSpPr/>
          <p:nvPr/>
        </p:nvSpPr>
        <p:spPr>
          <a:xfrm>
            <a:off x="647700" y="5356860"/>
            <a:ext cx="59689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pt-BR" sz="1400" dirty="0"/>
              <a:t>Jogos educativos (como </a:t>
            </a:r>
            <a:r>
              <a:rPr lang="en-US" sz="1400" dirty="0"/>
              <a:t>Prodigy Math </a:t>
            </a:r>
            <a:r>
              <a:rPr lang="en-US" sz="1400" dirty="0" err="1"/>
              <a:t>ou</a:t>
            </a:r>
            <a:r>
              <a:rPr lang="en-US" sz="1400" dirty="0"/>
              <a:t> Kahoot!) </a:t>
            </a:r>
            <a:r>
              <a:rPr lang="pt-BR" sz="1400" dirty="0"/>
              <a:t>usam níveis, pontos e desafios colaborativos para aprender de forma divertida. Sessões curtas com objetivos semanais e feedback imediato aumentam motivação, autonomia e responsabilidade.</a:t>
            </a:r>
            <a:endParaRPr lang="en-US" sz="1400" dirty="0"/>
          </a:p>
        </p:txBody>
      </p:sp>
      <p:sp>
        <p:nvSpPr>
          <p:cNvPr id="27" name="Text 12"/>
          <p:cNvSpPr/>
          <p:nvPr/>
        </p:nvSpPr>
        <p:spPr>
          <a:xfrm>
            <a:off x="11601450" y="6534150"/>
            <a:ext cx="461010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6B728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04/08</a:t>
            </a:r>
            <a:endParaRPr lang="en-US" sz="1050" dirty="0"/>
          </a:p>
        </p:txBody>
      </p:sp>
      <p:pic>
        <p:nvPicPr>
          <p:cNvPr id="28" name="Image 4" descr="preencoded.png">
            <a:extLst>
              <a:ext uri="{FF2B5EF4-FFF2-40B4-BE49-F238E27FC236}">
                <a16:creationId xmlns:a16="http://schemas.microsoft.com/office/drawing/2014/main" id="{47FF157E-5025-CC1D-C8E1-2EB070BF2C7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412" y="3371850"/>
            <a:ext cx="257175" cy="304800"/>
          </a:xfrm>
          <a:prstGeom prst="rect">
            <a:avLst/>
          </a:prstGeom>
        </p:spPr>
      </p:pic>
      <p:pic>
        <p:nvPicPr>
          <p:cNvPr id="29" name="Image 4" descr="preencoded.png">
            <a:extLst>
              <a:ext uri="{FF2B5EF4-FFF2-40B4-BE49-F238E27FC236}">
                <a16:creationId xmlns:a16="http://schemas.microsoft.com/office/drawing/2014/main" id="{4E581B1C-3422-5A6C-F5EB-6EDB9E6F65F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74F07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125" y="4994910"/>
            <a:ext cx="285750" cy="304800"/>
          </a:xfrm>
          <a:prstGeom prst="rect">
            <a:avLst/>
          </a:prstGeom>
        </p:spPr>
      </p:pic>
      <p:pic>
        <p:nvPicPr>
          <p:cNvPr id="30" name="Image 12" descr="preencoded.png">
            <a:extLst>
              <a:ext uri="{FF2B5EF4-FFF2-40B4-BE49-F238E27FC236}">
                <a16:creationId xmlns:a16="http://schemas.microsoft.com/office/drawing/2014/main" id="{2AA73D86-90A2-DDA9-106D-4DB87E87F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3760" y="3010714"/>
            <a:ext cx="3086100" cy="2122127"/>
          </a:xfrm>
          <a:prstGeom prst="rect">
            <a:avLst/>
          </a:prstGeom>
        </p:spPr>
      </p:pic>
      <p:pic>
        <p:nvPicPr>
          <p:cNvPr id="1026" name="Picture 2" descr="Fun online quizzing with Kahoot! - Educational Enhancement">
            <a:extLst>
              <a:ext uri="{FF2B5EF4-FFF2-40B4-BE49-F238E27FC236}">
                <a16:creationId xmlns:a16="http://schemas.microsoft.com/office/drawing/2014/main" id="{4509DE57-72B1-CA63-0538-BADC4C7E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960" y="5356860"/>
            <a:ext cx="2339340" cy="95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0" descr="preencoded.png">
            <a:extLst>
              <a:ext uri="{FF2B5EF4-FFF2-40B4-BE49-F238E27FC236}">
                <a16:creationId xmlns:a16="http://schemas.microsoft.com/office/drawing/2014/main" id="{BFDF7C36-2B08-8B32-9289-4191E763C9E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0" name="Image 2" descr="preencoded.png">
            <a:extLst>
              <a:ext uri="{FF2B5EF4-FFF2-40B4-BE49-F238E27FC236}">
                <a16:creationId xmlns:a16="http://schemas.microsoft.com/office/drawing/2014/main" id="{79012D3E-20B8-A56F-8D9C-AD699F655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4476750"/>
            <a:ext cx="11257181" cy="1276350"/>
          </a:xfrm>
          <a:prstGeom prst="rect">
            <a:avLst/>
          </a:prstGeom>
        </p:spPr>
      </p:pic>
      <p:pic>
        <p:nvPicPr>
          <p:cNvPr id="59" name="Image 2" descr="preencoded.png">
            <a:extLst>
              <a:ext uri="{FF2B5EF4-FFF2-40B4-BE49-F238E27FC236}">
                <a16:creationId xmlns:a16="http://schemas.microsoft.com/office/drawing/2014/main" id="{36830A0A-71F3-8313-2E50-646626F1B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351" y="1619250"/>
            <a:ext cx="3606701" cy="2438400"/>
          </a:xfrm>
          <a:prstGeom prst="rect">
            <a:avLst/>
          </a:prstGeom>
        </p:spPr>
      </p:pic>
      <p:pic>
        <p:nvPicPr>
          <p:cNvPr id="58" name="Image 2" descr="preencoded.png">
            <a:extLst>
              <a:ext uri="{FF2B5EF4-FFF2-40B4-BE49-F238E27FC236}">
                <a16:creationId xmlns:a16="http://schemas.microsoft.com/office/drawing/2014/main" id="{CF3FBFFD-8CE8-FB2C-E16E-463EAB40B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969" y="1600200"/>
            <a:ext cx="3606701" cy="2438400"/>
          </a:xfrm>
          <a:prstGeom prst="rect">
            <a:avLst/>
          </a:prstGeom>
        </p:spPr>
      </p:pic>
      <p:pic>
        <p:nvPicPr>
          <p:cNvPr id="57" name="Image 2" descr="preencoded.png">
            <a:extLst>
              <a:ext uri="{FF2B5EF4-FFF2-40B4-BE49-F238E27FC236}">
                <a16:creationId xmlns:a16="http://schemas.microsoft.com/office/drawing/2014/main" id="{CB202304-5D12-7B75-38D3-6D431E3CA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51" y="1638300"/>
            <a:ext cx="3606701" cy="24384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685800"/>
            <a:ext cx="142875" cy="1428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00" y="2057400"/>
            <a:ext cx="95250" cy="952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914400"/>
            <a:ext cx="914400" cy="381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1828800"/>
            <a:ext cx="457200" cy="4572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5" y="1905000"/>
            <a:ext cx="171450" cy="304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431" y="2446929"/>
            <a:ext cx="201021" cy="201021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187" y="2833190"/>
            <a:ext cx="201020" cy="20102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656" y="3409950"/>
            <a:ext cx="201019" cy="201019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1101" y="1828800"/>
            <a:ext cx="457200" cy="4572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5401" y="1905000"/>
            <a:ext cx="228600" cy="3048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9413" y="2455546"/>
            <a:ext cx="210650" cy="2106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4100" y="2819400"/>
            <a:ext cx="210650" cy="21065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9413" y="3162300"/>
            <a:ext cx="210650" cy="21065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6550" y="1819275"/>
            <a:ext cx="377577" cy="4572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2389" y="1894978"/>
            <a:ext cx="285750" cy="3048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5099" y="2470116"/>
            <a:ext cx="214580" cy="21458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1990" y="3040560"/>
            <a:ext cx="214580" cy="21458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9012" y="3445535"/>
            <a:ext cx="214580" cy="214580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9115" y="4953000"/>
            <a:ext cx="495300" cy="495300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9356" y="5013296"/>
            <a:ext cx="274818" cy="366424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53661" y="4848225"/>
            <a:ext cx="495300" cy="495300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6622" y="4941945"/>
            <a:ext cx="269377" cy="307859"/>
          </a:xfrm>
          <a:prstGeom prst="rect">
            <a:avLst/>
          </a:prstGeom>
        </p:spPr>
      </p:pic>
      <p:sp>
        <p:nvSpPr>
          <p:cNvPr id="32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Gamificação</a:t>
            </a:r>
            <a:r>
              <a:rPr lang="en-US" sz="27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para </a:t>
            </a:r>
            <a:r>
              <a:rPr lang="en-US" sz="27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Adolescentes</a:t>
            </a:r>
            <a:r>
              <a:rPr lang="en-US" sz="27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(13-18 </a:t>
            </a:r>
            <a:r>
              <a:rPr lang="en-US" sz="2700" b="1" dirty="0" err="1"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anos</a:t>
            </a:r>
            <a:r>
              <a:rPr lang="en-US" sz="27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)</a:t>
            </a:r>
            <a:endParaRPr lang="en-US" sz="2700" dirty="0"/>
          </a:p>
        </p:txBody>
      </p:sp>
      <p:sp>
        <p:nvSpPr>
          <p:cNvPr id="33" name="Text 1"/>
          <p:cNvSpPr/>
          <p:nvPr/>
        </p:nvSpPr>
        <p:spPr>
          <a:xfrm>
            <a:off x="457200" y="1066800"/>
            <a:ext cx="112776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Mecânicas eficazes para nativos digitais</a:t>
            </a:r>
            <a:endParaRPr lang="en-US" sz="1400" dirty="0"/>
          </a:p>
        </p:txBody>
      </p:sp>
      <p:sp>
        <p:nvSpPr>
          <p:cNvPr id="34" name="Text 2"/>
          <p:cNvSpPr/>
          <p:nvPr/>
        </p:nvSpPr>
        <p:spPr>
          <a:xfrm>
            <a:off x="1295400" y="1905000"/>
            <a:ext cx="273177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Feedback Imediato</a:t>
            </a:r>
            <a:endParaRPr lang="en-US" sz="2000" dirty="0"/>
          </a:p>
        </p:txBody>
      </p:sp>
      <p:sp>
        <p:nvSpPr>
          <p:cNvPr id="35" name="Text 3"/>
          <p:cNvSpPr/>
          <p:nvPr/>
        </p:nvSpPr>
        <p:spPr>
          <a:xfrm>
            <a:off x="982831" y="2438400"/>
            <a:ext cx="334899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Retorno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rápido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sobre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desempenho</a:t>
            </a:r>
            <a:endParaRPr lang="en-US" sz="1400" dirty="0"/>
          </a:p>
        </p:txBody>
      </p:sp>
      <p:sp>
        <p:nvSpPr>
          <p:cNvPr id="36" name="Text 4"/>
          <p:cNvSpPr/>
          <p:nvPr/>
        </p:nvSpPr>
        <p:spPr>
          <a:xfrm>
            <a:off x="1000125" y="2800350"/>
            <a:ext cx="29209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Permite ajuste em tempo real das estratégias</a:t>
            </a:r>
            <a:endParaRPr lang="en-US" sz="1400" dirty="0"/>
          </a:p>
        </p:txBody>
      </p:sp>
      <p:sp>
        <p:nvSpPr>
          <p:cNvPr id="37" name="Text 5"/>
          <p:cNvSpPr/>
          <p:nvPr/>
        </p:nvSpPr>
        <p:spPr>
          <a:xfrm>
            <a:off x="1009382" y="3371850"/>
            <a:ext cx="29209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Mantém a motivação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durante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aprendizagem</a:t>
            </a:r>
            <a:endParaRPr lang="en-US" sz="1400" dirty="0"/>
          </a:p>
        </p:txBody>
      </p:sp>
      <p:sp>
        <p:nvSpPr>
          <p:cNvPr id="38" name="Text 6"/>
          <p:cNvSpPr/>
          <p:nvPr/>
        </p:nvSpPr>
        <p:spPr>
          <a:xfrm>
            <a:off x="5029356" y="1922235"/>
            <a:ext cx="293751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Desafios e Progresso</a:t>
            </a:r>
            <a:endParaRPr lang="en-US" sz="2000" dirty="0"/>
          </a:p>
        </p:txBody>
      </p:sp>
      <p:sp>
        <p:nvSpPr>
          <p:cNvPr id="39" name="Text 7"/>
          <p:cNvSpPr/>
          <p:nvPr/>
        </p:nvSpPr>
        <p:spPr>
          <a:xfrm>
            <a:off x="4783355" y="2447925"/>
            <a:ext cx="298323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Missões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, níveis e sistemas de pontos</a:t>
            </a:r>
            <a:endParaRPr lang="en-US" sz="1400" dirty="0"/>
          </a:p>
        </p:txBody>
      </p:sp>
      <p:sp>
        <p:nvSpPr>
          <p:cNvPr id="40" name="Text 8"/>
          <p:cNvSpPr/>
          <p:nvPr/>
        </p:nvSpPr>
        <p:spPr>
          <a:xfrm>
            <a:off x="4783355" y="2811960"/>
            <a:ext cx="323469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Mostra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evolução ao longo do tempo</a:t>
            </a:r>
            <a:endParaRPr lang="en-US" sz="1400" dirty="0"/>
          </a:p>
        </p:txBody>
      </p:sp>
      <p:sp>
        <p:nvSpPr>
          <p:cNvPr id="41" name="Text 9"/>
          <p:cNvSpPr/>
          <p:nvPr/>
        </p:nvSpPr>
        <p:spPr>
          <a:xfrm>
            <a:off x="4788559" y="3162300"/>
            <a:ext cx="32461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Cria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sensação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de conquista e realização</a:t>
            </a:r>
            <a:endParaRPr lang="en-US" sz="1400" dirty="0"/>
          </a:p>
        </p:txBody>
      </p:sp>
      <p:sp>
        <p:nvSpPr>
          <p:cNvPr id="42" name="Text 10"/>
          <p:cNvSpPr/>
          <p:nvPr/>
        </p:nvSpPr>
        <p:spPr>
          <a:xfrm>
            <a:off x="8886527" y="1752600"/>
            <a:ext cx="2619524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Competição &amp; Colaboração</a:t>
            </a:r>
            <a:endParaRPr lang="en-US" sz="2000" dirty="0"/>
          </a:p>
        </p:txBody>
      </p:sp>
      <p:sp>
        <p:nvSpPr>
          <p:cNvPr id="43" name="Text 11"/>
          <p:cNvSpPr/>
          <p:nvPr/>
        </p:nvSpPr>
        <p:spPr>
          <a:xfrm>
            <a:off x="8585150" y="2438400"/>
            <a:ext cx="30925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Rankings saudáveis e desafios individuais</a:t>
            </a:r>
            <a:endParaRPr lang="en-US" sz="1400" dirty="0"/>
          </a:p>
        </p:txBody>
      </p:sp>
      <p:sp>
        <p:nvSpPr>
          <p:cNvPr id="44" name="Text 12"/>
          <p:cNvSpPr/>
          <p:nvPr/>
        </p:nvSpPr>
        <p:spPr>
          <a:xfrm>
            <a:off x="8585150" y="3028950"/>
            <a:ext cx="288036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Trabalhos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em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equipa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e colaboração</a:t>
            </a:r>
            <a:endParaRPr lang="en-US" sz="1400" dirty="0"/>
          </a:p>
        </p:txBody>
      </p:sp>
      <p:sp>
        <p:nvSpPr>
          <p:cNvPr id="45" name="Text 13"/>
          <p:cNvSpPr/>
          <p:nvPr/>
        </p:nvSpPr>
        <p:spPr>
          <a:xfrm>
            <a:off x="8599899" y="3419475"/>
            <a:ext cx="317754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Estimula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400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competitividade</a:t>
            </a: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 e cooperação</a:t>
            </a:r>
            <a:endParaRPr lang="en-US" sz="1400" dirty="0"/>
          </a:p>
        </p:txBody>
      </p:sp>
      <p:sp>
        <p:nvSpPr>
          <p:cNvPr id="46" name="Text 14"/>
          <p:cNvSpPr/>
          <p:nvPr/>
        </p:nvSpPr>
        <p:spPr>
          <a:xfrm>
            <a:off x="685800" y="4572000"/>
            <a:ext cx="108204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Exemplos Práticos</a:t>
            </a:r>
            <a:endParaRPr lang="en-US" sz="1500" dirty="0"/>
          </a:p>
        </p:txBody>
      </p:sp>
      <p:sp>
        <p:nvSpPr>
          <p:cNvPr id="47" name="Text 15"/>
          <p:cNvSpPr/>
          <p:nvPr/>
        </p:nvSpPr>
        <p:spPr>
          <a:xfrm>
            <a:off x="1773286" y="4991100"/>
            <a:ext cx="344043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b="1" dirty="0" err="1">
                <a:latin typeface="Roboto" pitchFamily="34" charset="0"/>
                <a:ea typeface="Roboto" pitchFamily="34" charset="-122"/>
                <a:cs typeface="Roboto" pitchFamily="34" charset="-120"/>
              </a:rPr>
              <a:t>Quizes</a:t>
            </a:r>
            <a:r>
              <a:rPr lang="en-US" sz="16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 Cronometrados (Kahoot!)</a:t>
            </a:r>
            <a:endParaRPr lang="en-US" sz="1600" b="1" dirty="0"/>
          </a:p>
        </p:txBody>
      </p:sp>
      <p:sp>
        <p:nvSpPr>
          <p:cNvPr id="48" name="Text 16"/>
          <p:cNvSpPr/>
          <p:nvPr/>
        </p:nvSpPr>
        <p:spPr>
          <a:xfrm>
            <a:off x="1774626" y="5245994"/>
            <a:ext cx="3949601" cy="2095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Plataforma interativa com feedback instantâneo</a:t>
            </a:r>
            <a:endParaRPr lang="en-US" sz="1400" dirty="0"/>
          </a:p>
        </p:txBody>
      </p:sp>
      <p:sp>
        <p:nvSpPr>
          <p:cNvPr id="49" name="Text 17"/>
          <p:cNvSpPr/>
          <p:nvPr/>
        </p:nvSpPr>
        <p:spPr>
          <a:xfrm>
            <a:off x="7912686" y="4886325"/>
            <a:ext cx="26746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6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Desbloqueio de Conteúdo</a:t>
            </a:r>
            <a:endParaRPr lang="en-US" sz="1600" b="1" dirty="0"/>
          </a:p>
        </p:txBody>
      </p:sp>
      <p:sp>
        <p:nvSpPr>
          <p:cNvPr id="50" name="Text 18"/>
          <p:cNvSpPr/>
          <p:nvPr/>
        </p:nvSpPr>
        <p:spPr>
          <a:xfrm>
            <a:off x="7912686" y="5108502"/>
            <a:ext cx="3143935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Acesso progressivo a novos materiais</a:t>
            </a:r>
            <a:endParaRPr lang="en-US" sz="1400" dirty="0"/>
          </a:p>
        </p:txBody>
      </p:sp>
      <p:sp>
        <p:nvSpPr>
          <p:cNvPr id="51" name="Text 19"/>
          <p:cNvSpPr/>
          <p:nvPr/>
        </p:nvSpPr>
        <p:spPr>
          <a:xfrm>
            <a:off x="11582400" y="6534150"/>
            <a:ext cx="438150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latin typeface="Roboto" pitchFamily="34" charset="0"/>
                <a:ea typeface="Roboto" pitchFamily="34" charset="-122"/>
                <a:cs typeface="Roboto" pitchFamily="34" charset="-120"/>
              </a:rPr>
              <a:t>05/08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57300"/>
            <a:ext cx="3606701" cy="2781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485900"/>
            <a:ext cx="571500" cy="571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0" y="1619250"/>
            <a:ext cx="22860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69" y="2233344"/>
            <a:ext cx="257711" cy="25771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" y="2809875"/>
            <a:ext cx="247650" cy="2476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" y="3390900"/>
            <a:ext cx="247650" cy="2476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501" y="1257300"/>
            <a:ext cx="3606850" cy="27813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101" y="1485900"/>
            <a:ext cx="571500" cy="5715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838" y="1619250"/>
            <a:ext cx="200025" cy="3048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0288" y="2233344"/>
            <a:ext cx="266550" cy="26655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0288" y="2853915"/>
            <a:ext cx="266550" cy="26655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7950" y="1257300"/>
            <a:ext cx="3606701" cy="27813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6550" y="1504950"/>
            <a:ext cx="506611" cy="5715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6981" y="1638300"/>
            <a:ext cx="285750" cy="3048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21" y="2271294"/>
            <a:ext cx="228600" cy="2286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21" y="2714626"/>
            <a:ext cx="228599" cy="228599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4220" y="3429000"/>
            <a:ext cx="228600" cy="2286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" y="4343400"/>
            <a:ext cx="11277600" cy="8382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" y="4610100"/>
            <a:ext cx="209550" cy="304800"/>
          </a:xfrm>
          <a:prstGeom prst="rect">
            <a:avLst/>
          </a:prstGeom>
        </p:spPr>
      </p:pic>
      <p:sp>
        <p:nvSpPr>
          <p:cNvPr id="24" name="Text 0"/>
          <p:cNvSpPr/>
          <p:nvPr/>
        </p:nvSpPr>
        <p:spPr>
          <a:xfrm>
            <a:off x="457200" y="457200"/>
            <a:ext cx="1127760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 err="1">
                <a:solidFill>
                  <a:srgbClr val="92400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Gamificação</a:t>
            </a:r>
            <a:r>
              <a:rPr lang="en-US" sz="2700" b="1" dirty="0">
                <a:solidFill>
                  <a:srgbClr val="92400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para </a:t>
            </a:r>
            <a:r>
              <a:rPr lang="en-US" sz="2700" b="1" dirty="0" err="1">
                <a:solidFill>
                  <a:srgbClr val="92400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Idosos</a:t>
            </a:r>
            <a:r>
              <a:rPr lang="en-US" sz="2700" b="1" dirty="0">
                <a:solidFill>
                  <a:srgbClr val="92400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(75+ </a:t>
            </a:r>
            <a:r>
              <a:rPr lang="en-US" sz="2700" b="1" dirty="0" err="1">
                <a:solidFill>
                  <a:srgbClr val="92400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anos</a:t>
            </a:r>
            <a:r>
              <a:rPr lang="en-US" sz="2700" b="1" dirty="0">
                <a:solidFill>
                  <a:srgbClr val="92400E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</a:t>
            </a:r>
            <a:endParaRPr lang="en-US" sz="2700" dirty="0"/>
          </a:p>
        </p:txBody>
      </p:sp>
      <p:sp>
        <p:nvSpPr>
          <p:cNvPr id="25" name="Text 1"/>
          <p:cNvSpPr/>
          <p:nvPr/>
        </p:nvSpPr>
        <p:spPr>
          <a:xfrm>
            <a:off x="1367731" y="1619250"/>
            <a:ext cx="266319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Estímulo Cognitivo</a:t>
            </a:r>
            <a:endParaRPr lang="en-US" sz="2000" dirty="0"/>
          </a:p>
        </p:txBody>
      </p:sp>
      <p:sp>
        <p:nvSpPr>
          <p:cNvPr id="26" name="Text 2"/>
          <p:cNvSpPr/>
          <p:nvPr/>
        </p:nvSpPr>
        <p:spPr>
          <a:xfrm>
            <a:off x="952500" y="2209800"/>
            <a:ext cx="28828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Melhora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atenção e memória de curto prazo</a:t>
            </a:r>
            <a:endParaRPr lang="en-US" sz="1600" dirty="0"/>
          </a:p>
        </p:txBody>
      </p:sp>
      <p:sp>
        <p:nvSpPr>
          <p:cNvPr id="27" name="Text 3"/>
          <p:cNvSpPr/>
          <p:nvPr/>
        </p:nvSpPr>
        <p:spPr>
          <a:xfrm>
            <a:off x="952500" y="2781300"/>
            <a:ext cx="28828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Coordenação entre diferentes áreas do cérebro</a:t>
            </a:r>
            <a:endParaRPr lang="en-US" sz="1600" dirty="0"/>
          </a:p>
        </p:txBody>
      </p:sp>
      <p:sp>
        <p:nvSpPr>
          <p:cNvPr id="28" name="Text 4"/>
          <p:cNvSpPr/>
          <p:nvPr/>
        </p:nvSpPr>
        <p:spPr>
          <a:xfrm>
            <a:off x="933450" y="3390900"/>
            <a:ext cx="28828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Capacidade de tomada de decisões aprimorada</a:t>
            </a:r>
            <a:endParaRPr lang="en-US" sz="1600" dirty="0"/>
          </a:p>
        </p:txBody>
      </p:sp>
      <p:sp>
        <p:nvSpPr>
          <p:cNvPr id="29" name="Text 5"/>
          <p:cNvSpPr/>
          <p:nvPr/>
        </p:nvSpPr>
        <p:spPr>
          <a:xfrm>
            <a:off x="5223778" y="1619250"/>
            <a:ext cx="248031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Benefícios Físicos</a:t>
            </a:r>
            <a:endParaRPr lang="en-US" sz="2000" dirty="0"/>
          </a:p>
        </p:txBody>
      </p:sp>
      <p:sp>
        <p:nvSpPr>
          <p:cNvPr id="30" name="Text 6"/>
          <p:cNvSpPr/>
          <p:nvPr/>
        </p:nvSpPr>
        <p:spPr>
          <a:xfrm>
            <a:off x="4787801" y="2209800"/>
            <a:ext cx="28829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Alguns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jogos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promovem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</a:t>
            </a:r>
            <a:r>
              <a:rPr lang="en-US" sz="1600" dirty="0" err="1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movimentação</a:t>
            </a: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para o exterior</a:t>
            </a:r>
            <a:endParaRPr lang="en-US" sz="1600" dirty="0"/>
          </a:p>
        </p:txBody>
      </p:sp>
      <p:sp>
        <p:nvSpPr>
          <p:cNvPr id="32" name="Text 8"/>
          <p:cNvSpPr/>
          <p:nvPr/>
        </p:nvSpPr>
        <p:spPr>
          <a:xfrm>
            <a:off x="4821138" y="2849880"/>
            <a:ext cx="288295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Jogos de movimento para equilíbrio e coordenação motora</a:t>
            </a:r>
            <a:endParaRPr lang="en-US" sz="1600" dirty="0"/>
          </a:p>
        </p:txBody>
      </p:sp>
      <p:sp>
        <p:nvSpPr>
          <p:cNvPr id="33" name="Text 9"/>
          <p:cNvSpPr/>
          <p:nvPr/>
        </p:nvSpPr>
        <p:spPr>
          <a:xfrm>
            <a:off x="9015561" y="1485900"/>
            <a:ext cx="2490490" cy="609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Combate ao Isolamento</a:t>
            </a:r>
            <a:endParaRPr lang="en-US" sz="2000" dirty="0"/>
          </a:p>
        </p:txBody>
      </p:sp>
      <p:sp>
        <p:nvSpPr>
          <p:cNvPr id="34" name="Text 10"/>
          <p:cNvSpPr/>
          <p:nvPr/>
        </p:nvSpPr>
        <p:spPr>
          <a:xfrm>
            <a:off x="8623250" y="2247900"/>
            <a:ext cx="321183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Estímulo à interação social entre idosos</a:t>
            </a:r>
            <a:endParaRPr lang="en-US" sz="1600" dirty="0"/>
          </a:p>
        </p:txBody>
      </p:sp>
      <p:sp>
        <p:nvSpPr>
          <p:cNvPr id="35" name="Text 11"/>
          <p:cNvSpPr/>
          <p:nvPr/>
        </p:nvSpPr>
        <p:spPr>
          <a:xfrm>
            <a:off x="8609854" y="2724150"/>
            <a:ext cx="28828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Recuperação da atenção e alegria em idosos com demência</a:t>
            </a:r>
            <a:endParaRPr lang="en-US" sz="1600" dirty="0"/>
          </a:p>
        </p:txBody>
      </p:sp>
      <p:sp>
        <p:nvSpPr>
          <p:cNvPr id="36" name="Text 12"/>
          <p:cNvSpPr/>
          <p:nvPr/>
        </p:nvSpPr>
        <p:spPr>
          <a:xfrm>
            <a:off x="8609855" y="3409950"/>
            <a:ext cx="2882801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Contribuição significativa para a qualidade de vida</a:t>
            </a:r>
            <a:endParaRPr lang="en-US" sz="1600" dirty="0"/>
          </a:p>
        </p:txBody>
      </p:sp>
      <p:sp>
        <p:nvSpPr>
          <p:cNvPr id="37" name="Text 13"/>
          <p:cNvSpPr/>
          <p:nvPr/>
        </p:nvSpPr>
        <p:spPr>
          <a:xfrm>
            <a:off x="933450" y="4495800"/>
            <a:ext cx="10648950" cy="533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400" i="1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"Os videojogos funcionam como uma ferramenta de reaprendizagem ao estimular diversas áreas do cérebro, contribuindo para a melhoria da atenção, memória, coordenação e capacidade de tomada de decisões."</a:t>
            </a:r>
            <a:endParaRPr lang="en-US" sz="1400" dirty="0"/>
          </a:p>
        </p:txBody>
      </p:sp>
      <p:sp>
        <p:nvSpPr>
          <p:cNvPr id="38" name="Text 14"/>
          <p:cNvSpPr/>
          <p:nvPr/>
        </p:nvSpPr>
        <p:spPr>
          <a:xfrm>
            <a:off x="11582400" y="6534150"/>
            <a:ext cx="438150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6B728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06/08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7239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1143000"/>
            <a:ext cx="5600700" cy="20574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211406"/>
            <a:ext cx="457200" cy="4572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33" y="1295400"/>
            <a:ext cx="2286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818" y="1912620"/>
            <a:ext cx="234315" cy="23431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654616"/>
            <a:ext cx="215265" cy="215265"/>
          </a:xfrm>
          <a:prstGeom prst="rect">
            <a:avLst/>
          </a:prstGeom>
        </p:spPr>
      </p:pic>
      <p:pic>
        <p:nvPicPr>
          <p:cNvPr id="10" name="Image 8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29590" y="3543300"/>
            <a:ext cx="5185410" cy="2613486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6500" y="914400"/>
            <a:ext cx="5600700" cy="34671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000" y="1104900"/>
            <a:ext cx="457200" cy="4572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7013" y="1181100"/>
            <a:ext cx="257175" cy="3048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0" y="1714500"/>
            <a:ext cx="5219700" cy="11049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9400" y="1866900"/>
            <a:ext cx="381000" cy="3810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0363" y="1924050"/>
            <a:ext cx="219075" cy="2667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7000" y="3276600"/>
            <a:ext cx="2571750" cy="4191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53200" y="3390900"/>
            <a:ext cx="152400" cy="15240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24950" y="3276600"/>
            <a:ext cx="2571750" cy="4191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01150" y="3390900"/>
            <a:ext cx="190500" cy="1524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7000" y="3771900"/>
            <a:ext cx="2571750" cy="4191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53200" y="3886200"/>
            <a:ext cx="152400" cy="1524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24950" y="3771900"/>
            <a:ext cx="2571750" cy="4191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01150" y="3886200"/>
            <a:ext cx="152400" cy="152400"/>
          </a:xfrm>
          <a:prstGeom prst="rect">
            <a:avLst/>
          </a:prstGeom>
        </p:spPr>
      </p:pic>
      <p:sp>
        <p:nvSpPr>
          <p:cNvPr id="26" name="Text 0"/>
          <p:cNvSpPr/>
          <p:nvPr/>
        </p:nvSpPr>
        <p:spPr>
          <a:xfrm>
            <a:off x="304800" y="304800"/>
            <a:ext cx="1389888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 err="1">
                <a:solidFill>
                  <a:srgbClr val="1E40A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Estudos</a:t>
            </a:r>
            <a:r>
              <a:rPr lang="en-US" sz="2700" b="1" dirty="0">
                <a:solidFill>
                  <a:srgbClr val="1E40A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 Casos de Sucesso</a:t>
            </a:r>
            <a:endParaRPr lang="en-US" sz="2700" dirty="0"/>
          </a:p>
        </p:txBody>
      </p:sp>
      <p:sp>
        <p:nvSpPr>
          <p:cNvPr id="27" name="Text 1"/>
          <p:cNvSpPr/>
          <p:nvPr/>
        </p:nvSpPr>
        <p:spPr>
          <a:xfrm>
            <a:off x="1104900" y="1289685"/>
            <a:ext cx="266319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D4ED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Estudos Científicos</a:t>
            </a:r>
            <a:endParaRPr lang="en-US" sz="1800" dirty="0"/>
          </a:p>
        </p:txBody>
      </p:sp>
      <p:sp>
        <p:nvSpPr>
          <p:cNvPr id="29" name="Text 3"/>
          <p:cNvSpPr/>
          <p:nvPr/>
        </p:nvSpPr>
        <p:spPr>
          <a:xfrm>
            <a:off x="781050" y="1905000"/>
            <a:ext cx="497205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Estudos apontam para a melhoria da memória e do tempo de reação em idosos que participam regularmente em atividades com videojogos</a:t>
            </a:r>
            <a:endParaRPr lang="en-US" sz="1400" dirty="0"/>
          </a:p>
        </p:txBody>
      </p:sp>
      <p:sp>
        <p:nvSpPr>
          <p:cNvPr id="30" name="Text 4"/>
          <p:cNvSpPr/>
          <p:nvPr/>
        </p:nvSpPr>
        <p:spPr>
          <a:xfrm>
            <a:off x="762000" y="2647950"/>
            <a:ext cx="500634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37415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Benefícios observados na atenção, interação social e qualidade de vida</a:t>
            </a:r>
            <a:endParaRPr lang="en-US" sz="1400" dirty="0"/>
          </a:p>
        </p:txBody>
      </p:sp>
      <p:sp>
        <p:nvSpPr>
          <p:cNvPr id="32" name="Text 6"/>
          <p:cNvSpPr/>
          <p:nvPr/>
        </p:nvSpPr>
        <p:spPr>
          <a:xfrm>
            <a:off x="7086600" y="1181100"/>
            <a:ext cx="387477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1D4ED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Caso de Sucesso: Tovertafel</a:t>
            </a:r>
            <a:endParaRPr lang="en-US" sz="1800" dirty="0"/>
          </a:p>
        </p:txBody>
      </p:sp>
      <p:sp>
        <p:nvSpPr>
          <p:cNvPr id="33" name="Text 7"/>
          <p:cNvSpPr/>
          <p:nvPr/>
        </p:nvSpPr>
        <p:spPr>
          <a:xfrm>
            <a:off x="7162800" y="1866900"/>
            <a:ext cx="52578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1F2937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Mesa Interativa Tovertafel</a:t>
            </a:r>
            <a:endParaRPr lang="en-US" sz="1500" dirty="0"/>
          </a:p>
        </p:txBody>
      </p:sp>
      <p:sp>
        <p:nvSpPr>
          <p:cNvPr id="34" name="Text 8"/>
          <p:cNvSpPr/>
          <p:nvPr/>
        </p:nvSpPr>
        <p:spPr>
          <a:xfrm>
            <a:off x="7162800" y="2209800"/>
            <a:ext cx="438150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4B556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Mesa interativa que projeta jogos de luz e movimento, especialmente desenvolvida para idosos com demência</a:t>
            </a:r>
            <a:endParaRPr lang="en-US" sz="1200" dirty="0"/>
          </a:p>
        </p:txBody>
      </p:sp>
      <p:sp>
        <p:nvSpPr>
          <p:cNvPr id="35" name="Text 9"/>
          <p:cNvSpPr/>
          <p:nvPr/>
        </p:nvSpPr>
        <p:spPr>
          <a:xfrm>
            <a:off x="6477000" y="2933700"/>
            <a:ext cx="521970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1D4ED8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Resultados Positivos:</a:t>
            </a:r>
            <a:endParaRPr lang="en-US" sz="1350" dirty="0"/>
          </a:p>
        </p:txBody>
      </p:sp>
      <p:sp>
        <p:nvSpPr>
          <p:cNvPr id="36" name="Text 10"/>
          <p:cNvSpPr/>
          <p:nvPr/>
        </p:nvSpPr>
        <p:spPr>
          <a:xfrm>
            <a:off x="6781800" y="3352800"/>
            <a:ext cx="206883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1F293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Recuperação da Atenção</a:t>
            </a:r>
            <a:endParaRPr lang="en-US" sz="1200" dirty="0"/>
          </a:p>
        </p:txBody>
      </p:sp>
      <p:sp>
        <p:nvSpPr>
          <p:cNvPr id="37" name="Text 11"/>
          <p:cNvSpPr/>
          <p:nvPr/>
        </p:nvSpPr>
        <p:spPr>
          <a:xfrm>
            <a:off x="9467850" y="3352800"/>
            <a:ext cx="133731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1F293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Interação Social</a:t>
            </a:r>
            <a:endParaRPr lang="en-US" sz="1200" dirty="0"/>
          </a:p>
        </p:txBody>
      </p:sp>
      <p:sp>
        <p:nvSpPr>
          <p:cNvPr id="38" name="Text 12"/>
          <p:cNvSpPr/>
          <p:nvPr/>
        </p:nvSpPr>
        <p:spPr>
          <a:xfrm>
            <a:off x="6781800" y="3848100"/>
            <a:ext cx="163449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1F293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Alegria e Felicidade</a:t>
            </a:r>
            <a:endParaRPr lang="en-US" sz="1200" dirty="0"/>
          </a:p>
        </p:txBody>
      </p:sp>
      <p:sp>
        <p:nvSpPr>
          <p:cNvPr id="39" name="Text 13"/>
          <p:cNvSpPr/>
          <p:nvPr/>
        </p:nvSpPr>
        <p:spPr>
          <a:xfrm>
            <a:off x="9429750" y="3848100"/>
            <a:ext cx="149733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200" dirty="0">
                <a:solidFill>
                  <a:srgbClr val="1F2937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Qualidade de Vida</a:t>
            </a:r>
            <a:endParaRPr lang="en-US" sz="1200" dirty="0"/>
          </a:p>
        </p:txBody>
      </p:sp>
      <p:sp>
        <p:nvSpPr>
          <p:cNvPr id="40" name="Text 14"/>
          <p:cNvSpPr/>
          <p:nvPr/>
        </p:nvSpPr>
        <p:spPr>
          <a:xfrm>
            <a:off x="11696700" y="6563678"/>
            <a:ext cx="88011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75"/>
              </a:lnSpc>
              <a:buNone/>
            </a:pPr>
            <a:r>
              <a:rPr lang="en-US" sz="1050" dirty="0">
                <a:solidFill>
                  <a:srgbClr val="6B728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07/08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4400"/>
            <a:ext cx="914400" cy="38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295400"/>
            <a:ext cx="257175" cy="2286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14500"/>
            <a:ext cx="3657600" cy="10287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866900"/>
            <a:ext cx="171450" cy="2667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1714500"/>
            <a:ext cx="3657600" cy="10287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1866900"/>
            <a:ext cx="190500" cy="2667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1714500"/>
            <a:ext cx="3657600" cy="10287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9600" y="1866900"/>
            <a:ext cx="142875" cy="2667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3086100"/>
            <a:ext cx="228600" cy="2286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3505200"/>
            <a:ext cx="5524500" cy="14859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3733800"/>
            <a:ext cx="419100" cy="4953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100" y="3848100"/>
            <a:ext cx="190500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0300" y="3505200"/>
            <a:ext cx="5524500" cy="14859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900" y="3733800"/>
            <a:ext cx="466725" cy="4953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200" y="3848100"/>
            <a:ext cx="238125" cy="2667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020" y="5358063"/>
            <a:ext cx="11277600" cy="5715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0563" y="5454316"/>
            <a:ext cx="152400" cy="171450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34750" y="5473867"/>
            <a:ext cx="161925" cy="171450"/>
          </a:xfrm>
          <a:prstGeom prst="rect">
            <a:avLst/>
          </a:prstGeom>
        </p:spPr>
      </p:pic>
      <p:sp>
        <p:nvSpPr>
          <p:cNvPr id="21" name="Text 0"/>
          <p:cNvSpPr/>
          <p:nvPr/>
        </p:nvSpPr>
        <p:spPr>
          <a:xfrm>
            <a:off x="457200" y="457200"/>
            <a:ext cx="1353312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 Futuro da Aprendizagem Gamificada</a:t>
            </a:r>
            <a:endParaRPr lang="en-US" sz="2700" dirty="0"/>
          </a:p>
        </p:txBody>
      </p:sp>
      <p:sp>
        <p:nvSpPr>
          <p:cNvPr id="22" name="Text 1"/>
          <p:cNvSpPr/>
          <p:nvPr/>
        </p:nvSpPr>
        <p:spPr>
          <a:xfrm>
            <a:off x="828675" y="1257300"/>
            <a:ext cx="1127760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Resumo dos Benefícios</a:t>
            </a:r>
            <a:endParaRPr lang="en-US" sz="1800" dirty="0"/>
          </a:p>
        </p:txBody>
      </p:sp>
      <p:sp>
        <p:nvSpPr>
          <p:cNvPr id="23" name="Text 2"/>
          <p:cNvSpPr/>
          <p:nvPr/>
        </p:nvSpPr>
        <p:spPr>
          <a:xfrm>
            <a:off x="857250" y="1866900"/>
            <a:ext cx="140589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Envolvimento</a:t>
            </a:r>
            <a:endParaRPr lang="en-US" sz="1350" b="1" dirty="0"/>
          </a:p>
        </p:txBody>
      </p:sp>
      <p:sp>
        <p:nvSpPr>
          <p:cNvPr id="24" name="Text 3"/>
          <p:cNvSpPr/>
          <p:nvPr/>
        </p:nvSpPr>
        <p:spPr>
          <a:xfrm>
            <a:off x="609600" y="2209800"/>
            <a:ext cx="335280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Aumenta o envolvimento dos estudantes no processo de aprendizagem</a:t>
            </a:r>
            <a:endParaRPr lang="en-US" sz="1400" dirty="0"/>
          </a:p>
        </p:txBody>
      </p:sp>
      <p:sp>
        <p:nvSpPr>
          <p:cNvPr id="25" name="Text 4"/>
          <p:cNvSpPr/>
          <p:nvPr/>
        </p:nvSpPr>
        <p:spPr>
          <a:xfrm>
            <a:off x="4686300" y="1866900"/>
            <a:ext cx="106299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Motivação</a:t>
            </a:r>
            <a:endParaRPr lang="en-US" sz="1350" b="1" dirty="0"/>
          </a:p>
        </p:txBody>
      </p:sp>
      <p:sp>
        <p:nvSpPr>
          <p:cNvPr id="26" name="Text 5"/>
          <p:cNvSpPr/>
          <p:nvPr/>
        </p:nvSpPr>
        <p:spPr>
          <a:xfrm>
            <a:off x="4419600" y="2209800"/>
            <a:ext cx="3322320" cy="1905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Estimula a motivação intrínseca e extrínseca dos alunos</a:t>
            </a:r>
            <a:endParaRPr lang="en-US" sz="1400" dirty="0"/>
          </a:p>
        </p:txBody>
      </p:sp>
      <p:sp>
        <p:nvSpPr>
          <p:cNvPr id="27" name="Text 6"/>
          <p:cNvSpPr/>
          <p:nvPr/>
        </p:nvSpPr>
        <p:spPr>
          <a:xfrm>
            <a:off x="8448675" y="1866900"/>
            <a:ext cx="211455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Aprendizagem Ativa</a:t>
            </a:r>
            <a:endParaRPr lang="en-US" sz="1350" b="1" dirty="0"/>
          </a:p>
        </p:txBody>
      </p:sp>
      <p:sp>
        <p:nvSpPr>
          <p:cNvPr id="28" name="Text 7"/>
          <p:cNvSpPr/>
          <p:nvPr/>
        </p:nvSpPr>
        <p:spPr>
          <a:xfrm>
            <a:off x="8229600" y="2209800"/>
            <a:ext cx="3352800" cy="3810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400" dirty="0">
                <a:solidFill>
                  <a:srgbClr val="FFFFFF">
                    <a:alpha val="9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Promove a participação proativa dos estudantes no conteúdo</a:t>
            </a:r>
            <a:endParaRPr lang="en-US" sz="1400" dirty="0"/>
          </a:p>
        </p:txBody>
      </p:sp>
      <p:sp>
        <p:nvSpPr>
          <p:cNvPr id="29" name="Text 8"/>
          <p:cNvSpPr/>
          <p:nvPr/>
        </p:nvSpPr>
        <p:spPr>
          <a:xfrm>
            <a:off x="800100" y="3048000"/>
            <a:ext cx="11277600" cy="304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Próximos Passos</a:t>
            </a:r>
            <a:endParaRPr lang="en-US" sz="1800" dirty="0"/>
          </a:p>
        </p:txBody>
      </p:sp>
      <p:sp>
        <p:nvSpPr>
          <p:cNvPr id="30" name="Text 9"/>
          <p:cNvSpPr/>
          <p:nvPr/>
        </p:nvSpPr>
        <p:spPr>
          <a:xfrm>
            <a:off x="1257300" y="3733800"/>
            <a:ext cx="539496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Mais Estudos sobre a Eficácia</a:t>
            </a:r>
            <a:endParaRPr lang="en-US" sz="1500" dirty="0"/>
          </a:p>
        </p:txBody>
      </p:sp>
      <p:sp>
        <p:nvSpPr>
          <p:cNvPr id="31" name="Text 10"/>
          <p:cNvSpPr/>
          <p:nvPr/>
        </p:nvSpPr>
        <p:spPr>
          <a:xfrm>
            <a:off x="1257300" y="4076700"/>
            <a:ext cx="4495800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Investigar o impacto da gamificação em diferentes contextos e disciplinas para aprofundar a compreensão da sua eficácia.</a:t>
            </a:r>
            <a:endParaRPr lang="en-US" sz="1400" dirty="0"/>
          </a:p>
        </p:txBody>
      </p:sp>
      <p:sp>
        <p:nvSpPr>
          <p:cNvPr id="32" name="Text 11"/>
          <p:cNvSpPr/>
          <p:nvPr/>
        </p:nvSpPr>
        <p:spPr>
          <a:xfrm>
            <a:off x="7058025" y="3733800"/>
            <a:ext cx="533781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Colaboração entre Educadores e Designers</a:t>
            </a:r>
            <a:endParaRPr lang="en-US" sz="1500" dirty="0"/>
          </a:p>
        </p:txBody>
      </p:sp>
      <p:sp>
        <p:nvSpPr>
          <p:cNvPr id="33" name="Text 12"/>
          <p:cNvSpPr/>
          <p:nvPr/>
        </p:nvSpPr>
        <p:spPr>
          <a:xfrm>
            <a:off x="7058025" y="4076700"/>
            <a:ext cx="4448175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Promover a parceria entre educadores e designers de jogos para criar experiências de aprendizagem gamificadas inovadoras e eficazes.</a:t>
            </a:r>
            <a:endParaRPr lang="en-US" sz="1400" dirty="0"/>
          </a:p>
        </p:txBody>
      </p:sp>
      <p:sp>
        <p:nvSpPr>
          <p:cNvPr id="34" name="Text 13"/>
          <p:cNvSpPr/>
          <p:nvPr/>
        </p:nvSpPr>
        <p:spPr>
          <a:xfrm>
            <a:off x="-487680" y="5454316"/>
            <a:ext cx="13167360" cy="2667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 gamificação tem o potencial de transformar significativamente a educação, tornando-a mais envolvente e eficaz para todas as idades. </a:t>
            </a:r>
            <a:endParaRPr lang="en-US" sz="1350" dirty="0"/>
          </a:p>
        </p:txBody>
      </p:sp>
      <p:sp>
        <p:nvSpPr>
          <p:cNvPr id="35" name="Text 14"/>
          <p:cNvSpPr/>
          <p:nvPr/>
        </p:nvSpPr>
        <p:spPr>
          <a:xfrm>
            <a:off x="11601450" y="6534150"/>
            <a:ext cx="434340" cy="1524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0" indent="0">
              <a:lnSpc>
                <a:spcPts val="1500"/>
              </a:lnSpc>
              <a:buNone/>
            </a:pPr>
            <a:r>
              <a:rPr lang="en-US" sz="1050" dirty="0">
                <a:solidFill>
                  <a:srgbClr val="FFFFFF">
                    <a:alpha val="7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08/08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756</Words>
  <Application>Microsoft Office PowerPoint</Application>
  <PresentationFormat>Widescreen</PresentationFormat>
  <Paragraphs>112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Montserrat</vt:lpstr>
      <vt:lpstr>Roboto</vt:lpstr>
      <vt:lpstr>ui-sans-serif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Ana Loureiro</cp:lastModifiedBy>
  <cp:revision>5</cp:revision>
  <dcterms:created xsi:type="dcterms:W3CDTF">2025-11-06T15:31:03Z</dcterms:created>
  <dcterms:modified xsi:type="dcterms:W3CDTF">2025-11-06T18:17:46Z</dcterms:modified>
</cp:coreProperties>
</file>